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frame. State the goal: not fixing every vulnerability, but spending finite remediation effort on what is most likely to cause real harm. Replace [Company] throughout this deck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idea the whole program rests on. A high score on an unexploited, isolated, non-production asset does not get to consume effort owed to a moderate finding that is exposed and actively exploited.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loop left to right. Emphasize that prioritize (highlighted) is the step most programs get wrong — it is where the model replaces subjective debate.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Tune the cadence to risk appetite. The point of multiple sources is that a single scanner view produces a distorted priority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(Score) is highlighted because it hands the decision to the model. That is what makes each priority auditable rather than a matter of opinion. From experience: at volume, validation — not scoring — is the bottleneck. Expect false-positive floods with every new source, and treat the one-day triage target as earned, not assumed.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to slow down on. Stage 1 removes judgment from findings that are both exploited and reachable from the internet; an exploited finding elsewhere keeps its maximum exploit weight and is ranked by exposure and asset value. Stage 2 keeps the rest defensible. Both live in the Prioritization Model worksheet where thresholds can be ratified against your own risk appetite.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Thresholds are configurable in the Prioritization Model worksheet. Agree them with leadership before adoption — an SLA nobody signed up to is an SLA nobody meets. From experience: the 24-hour fast-track only happens where emergency-change authority was agreed in advance — get that signature when the SLAs are ratified, not during the incident.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these tiers to your real inventory before adoption. If the inventory is unreliable, fixing that comes first — everything downstream inherits its accuracy.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accountability split matters politically: engineering owns the fix, security owns the standard and the verification. Programs that invert this stall.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Resist adding more metrics. Four that leadership understands beat twenty nobody reads. The executive template turns these into the one-page monthly summary. From experience: leadership reads the biggest number as the story — lead with KEV exposure and overdue P1s, and keep raw backlog totals last.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sequence, not on tooling. The policy and the model come first; the metrics only mean something once findings are flowing through the runbook.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1481328"/>
            <a:ext cx="310896" cy="310896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3" name="Text 1"/>
          <p:cNvSpPr/>
          <p:nvPr/>
        </p:nvSpPr>
        <p:spPr>
          <a:xfrm>
            <a:off x="566928" y="2029968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VULNERABILITY MANAGEMENT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66928" y="2395728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 Overview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566928" y="3401568"/>
            <a:ext cx="8595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findings become prioritized, closed, and measurable work —</a:t>
            </a:r>
            <a:endParaRPr lang="en-US" sz="17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ranked by demonstrated risk, not severity score alone.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66928" y="60350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 for [Company]  ·  FlintScope VM Program Kit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by demonstrated risk — active exploitation, exposure, and asset criticality — not by severity score.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691640"/>
            <a:ext cx="5349240" cy="3200400"/>
          </a:xfrm>
          <a:prstGeom prst="roundRect">
            <a:avLst>
              <a:gd name="adj" fmla="val 1714"/>
            </a:avLst>
          </a:prstGeom>
          <a:solidFill>
            <a:srgbClr val="FBF2F2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2011680"/>
            <a:ext cx="4617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CE4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CVSS 7.5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932688" y="292608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CISA KEV list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Internet-facing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0 crown-jewel asset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32688" y="41788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E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 ·  fix inside 24 hours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36208" y="1691640"/>
            <a:ext cx="5349240" cy="3200400"/>
          </a:xfrm>
          <a:prstGeom prst="roundRect">
            <a:avLst>
              <a:gd name="adj" fmla="val 1714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01968" y="2011680"/>
            <a:ext cx="4617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6B77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CVSS 9.1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6601968" y="292608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known exploitation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Internal, segmented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Non-production host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01968" y="41788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B77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 ·  scheduled queue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66928" y="5074920"/>
            <a:ext cx="11055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asks "how bad could this be in theory?"  Exploitation asks "is anyone actually doing it?"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program at a glance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finding travels the same path. Governance sets the rules; measurement proves it works.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5" name="Text 3"/>
          <p:cNvSpPr/>
          <p:nvPr/>
        </p:nvSpPr>
        <p:spPr>
          <a:xfrm>
            <a:off x="566928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171700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7" name="Text 5"/>
          <p:cNvSpPr/>
          <p:nvPr/>
        </p:nvSpPr>
        <p:spPr>
          <a:xfrm>
            <a:off x="2171700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Triage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776472" y="2395728"/>
            <a:ext cx="1463040" cy="914400"/>
          </a:xfrm>
          <a:prstGeom prst="chevron">
            <a:avLst/>
          </a:prstGeom>
          <a:solidFill>
            <a:srgbClr val="C9A24B"/>
          </a:solidFill>
          <a:ln/>
        </p:spPr>
      </p:sp>
      <p:sp>
        <p:nvSpPr>
          <p:cNvPr id="9" name="Text 7"/>
          <p:cNvSpPr/>
          <p:nvPr/>
        </p:nvSpPr>
        <p:spPr>
          <a:xfrm>
            <a:off x="3776472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A2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381244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11" name="Text 9"/>
          <p:cNvSpPr/>
          <p:nvPr/>
        </p:nvSpPr>
        <p:spPr>
          <a:xfrm>
            <a:off x="5381244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986016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13" name="Text 11"/>
          <p:cNvSpPr/>
          <p:nvPr/>
        </p:nvSpPr>
        <p:spPr>
          <a:xfrm>
            <a:off x="6986016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590788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15" name="Text 13"/>
          <p:cNvSpPr/>
          <p:nvPr/>
        </p:nvSpPr>
        <p:spPr>
          <a:xfrm>
            <a:off x="8590788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0195560" y="2395728"/>
            <a:ext cx="1463040" cy="914400"/>
          </a:xfrm>
          <a:prstGeom prst="chevron">
            <a:avLst/>
          </a:prstGeom>
          <a:solidFill>
            <a:srgbClr val="1A1A1D"/>
          </a:solidFill>
          <a:ln/>
        </p:spPr>
      </p:sp>
      <p:sp>
        <p:nvSpPr>
          <p:cNvPr id="17" name="Text 15"/>
          <p:cNvSpPr/>
          <p:nvPr/>
        </p:nvSpPr>
        <p:spPr>
          <a:xfrm>
            <a:off x="10195560" y="2395728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6928" y="3703320"/>
            <a:ext cx="11055096" cy="868680"/>
          </a:xfrm>
          <a:prstGeom prst="roundRect">
            <a:avLst>
              <a:gd name="adj" fmla="val 6316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" y="382219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41248" y="4114800"/>
            <a:ext cx="10506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&amp; standard  ·  RACI ownership  ·  asset tiering  ·  time-bound exceptions &amp; risk acceptance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66928" y="4709160"/>
            <a:ext cx="11055096" cy="868680"/>
          </a:xfrm>
          <a:prstGeom prst="roundRect">
            <a:avLst>
              <a:gd name="adj" fmla="val 6316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1248" y="48280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41248" y="5120640"/>
            <a:ext cx="10506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 by priority  ·  SLA attainment  ·  open backlog &amp; aging  ·  exposure to known-exploited (KEV)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1 — Intake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aggregate continuously from every source, so prioritization reflects the full picture rather than one scanner's view.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5532120" cy="1234440"/>
          </a:xfrm>
          <a:prstGeom prst="roundRect">
            <a:avLst>
              <a:gd name="adj" fmla="val 4444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39112"/>
            <a:ext cx="384048" cy="384048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39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44168" y="200253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44168" y="233172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Authenticated and unauthenticated infrastructure, application, and cloud scanning.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73368" y="1783080"/>
            <a:ext cx="5532120" cy="1234440"/>
          </a:xfrm>
          <a:prstGeom prst="roundRect">
            <a:avLst>
              <a:gd name="adj" fmla="val 4444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29400" y="2039112"/>
            <a:ext cx="384048" cy="384048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11" name="Text 9"/>
          <p:cNvSpPr/>
          <p:nvPr/>
        </p:nvSpPr>
        <p:spPr>
          <a:xfrm>
            <a:off x="6629400" y="2039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150608" y="200253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composition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150608" y="233172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 for open-source and third-party components.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66928" y="3200400"/>
            <a:ext cx="5532120" cy="1234440"/>
          </a:xfrm>
          <a:prstGeom prst="roundRect">
            <a:avLst>
              <a:gd name="adj" fmla="val 4444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3456432"/>
            <a:ext cx="384048" cy="384048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3456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344168" y="341985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intelligence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44168" y="374904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CISA KEV catalog and EPSS exploit-prediction data.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73368" y="3200400"/>
            <a:ext cx="5532120" cy="1234440"/>
          </a:xfrm>
          <a:prstGeom prst="roundRect">
            <a:avLst>
              <a:gd name="adj" fmla="val 4444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629400" y="3456432"/>
            <a:ext cx="384048" cy="384048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21" name="Text 19"/>
          <p:cNvSpPr/>
          <p:nvPr/>
        </p:nvSpPr>
        <p:spPr>
          <a:xfrm>
            <a:off x="6629400" y="34564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150608" y="341985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testing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150608" y="374904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Penetration tests, red team, responsible disclosure and bug bounty.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66928" y="4892040"/>
            <a:ext cx="11055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 minimum cadence:   Tier 0 / 1 — weekly authenticated scan, daily KEV/EPSS refresh   ·   Tier 2 — monthly, daily   ·   Tier 3 — quarterly, weekly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2 — Triage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on every new or changed finding. Target: complete within one business day for Tier 0 and Tier 1 assets.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755648"/>
            <a:ext cx="457200" cy="457200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5" name="Text 3"/>
          <p:cNvSpPr/>
          <p:nvPr/>
        </p:nvSpPr>
        <p:spPr>
          <a:xfrm>
            <a:off x="566928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25296" y="177393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Deduplicate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401568" y="177393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 against existing records by asset + CVE / rule ID. Link, don't duplicate.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66928" y="2542032"/>
            <a:ext cx="457200" cy="457200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9" name="Text 7"/>
          <p:cNvSpPr/>
          <p:nvPr/>
        </p:nvSpPr>
        <p:spPr>
          <a:xfrm>
            <a:off x="566928" y="2542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25296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401568" y="2560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finding is real and reachable; evidence suspected false positives.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66928" y="3328416"/>
            <a:ext cx="457200" cy="457200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13" name="Text 11"/>
          <p:cNvSpPr/>
          <p:nvPr/>
        </p:nvSpPr>
        <p:spPr>
          <a:xfrm>
            <a:off x="566928" y="3328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25296" y="334670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401568" y="33467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Attach what the model needs: CVSS, EPSS, KEV status, asset tier, exposure.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66928" y="4114800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25296" y="413308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401568" y="413308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two-stage model to assign P1–P4 and the SLA due date.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66928" y="4901184"/>
            <a:ext cx="457200" cy="457200"/>
          </a:xfrm>
          <a:prstGeom prst="ellipse">
            <a:avLst/>
          </a:prstGeom>
          <a:solidFill>
            <a:srgbClr val="1A1A1D"/>
          </a:solidFill>
          <a:ln/>
        </p:spPr>
      </p:sp>
      <p:sp>
        <p:nvSpPr>
          <p:cNvPr id="21" name="Text 19"/>
          <p:cNvSpPr/>
          <p:nvPr/>
        </p:nvSpPr>
        <p:spPr>
          <a:xfrm>
            <a:off x="566928" y="4901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225296" y="49194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401568" y="49194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to the accountable owner with priority, due date, and remediation guidance.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66928" y="580644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Triage does not debate priority subjectively — it applies the model.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3 — Prioritize: the two-stage model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engine of the program. Implemented in the Prioritization Model worksheet; thresholds are tunable.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737360"/>
            <a:ext cx="5532120" cy="3246120"/>
          </a:xfrm>
          <a:prstGeom prst="roundRect">
            <a:avLst>
              <a:gd name="adj" fmla="val 1690"/>
            </a:avLst>
          </a:prstGeom>
          <a:solidFill>
            <a:srgbClr val="FBF2F2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190195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E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1 — THREAT GATE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86968" y="2212848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to P1, regardless of CVSS, when the asset is internet-facing and any is true: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86968" y="265176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appears in the CISA KEV catalog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known to be actively exploited in the wild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EPSS ≥ 0.90 (default)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86968" y="4434840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E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Exploited and reachable from the internet: the gate wins.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419088" y="1737360"/>
            <a:ext cx="5532120" cy="3246120"/>
          </a:xfrm>
          <a:prstGeom prst="roundRect">
            <a:avLst>
              <a:gd name="adj" fmla="val 169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39128" y="190195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2 — COMPOSITE SCORE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739128" y="2212848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else scores on four factors, each rated 1–4: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739128" y="2670048"/>
            <a:ext cx="10972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39128" y="2670048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827264" y="2670048"/>
            <a:ext cx="1554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973568" y="2670048"/>
            <a:ext cx="10972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2670048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likelihood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9061704" y="2670048"/>
            <a:ext cx="1554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208008" y="2670048"/>
            <a:ext cx="10972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08008" y="2670048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criticality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296144" y="2670048"/>
            <a:ext cx="1554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442448" y="2670048"/>
            <a:ext cx="109728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442448" y="2670048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739128" y="358444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Multiplied into a composite that maps to P1–P4. KEV or active exploitation sets exploit likelihood to 4.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739128" y="4206240"/>
            <a:ext cx="4892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documented compensating control may lower the priority by one tier — never more, and never off a threat-gate P1.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66928" y="5257800"/>
            <a:ext cx="11055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priority and every input are recorded on the finding, so the decision is auditable to leadership or an assessor.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Priority and remediation SLAs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from the date a finding is validated and assigned. Ratify these against [Company]'s risk appetite.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83080"/>
          <a:ext cx="11055096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286000"/>
                <a:gridCol w="3657600"/>
                <a:gridCol w="4105656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Remediation SLA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trigger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4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 / active threat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 hours — 24 hours if actively exploited and internet-facing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Exploited and internet-facing, or top composite score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863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composite: severe + exposed or exploited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8BB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Moderate composite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778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 days, or formally risk-accepted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composite; limited exposure / criticality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66928" y="5029200"/>
            <a:ext cx="11055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remediation within SLA is not feasible, a documented, time-bound exception is required — P1/P2 need executive-sponsor approval. An expired exception reverts to an active SLA breach.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 criticality tiers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Prioritization depends on knowing what an asset is worth. Tiers feed directly into the scoring model.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11055096" cy="914400"/>
          </a:xfrm>
          <a:prstGeom prst="roundRect">
            <a:avLst>
              <a:gd name="adj" fmla="val 600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1984248"/>
            <a:ext cx="960120" cy="512064"/>
          </a:xfrm>
          <a:prstGeom prst="roundRect">
            <a:avLst>
              <a:gd name="adj" fmla="val 8929"/>
            </a:avLst>
          </a:prstGeom>
          <a:solidFill>
            <a:srgbClr val="CE4A4A"/>
          </a:solidFill>
          <a:ln/>
        </p:spPr>
      </p:sp>
      <p:sp>
        <p:nvSpPr>
          <p:cNvPr id="6" name="Text 4"/>
          <p:cNvSpPr/>
          <p:nvPr/>
        </p:nvSpPr>
        <p:spPr>
          <a:xfrm>
            <a:off x="768096" y="1984248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0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938528" y="192938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Crown jewels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938528" y="2240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Severe, possibly existential harm; regulated or revenue-critical.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967728" y="20574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data stores, payment systems, identity providers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66928" y="2843784"/>
            <a:ext cx="11055096" cy="914400"/>
          </a:xfrm>
          <a:prstGeom prst="roundRect">
            <a:avLst>
              <a:gd name="adj" fmla="val 600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3044952"/>
            <a:ext cx="960120" cy="512064"/>
          </a:xfrm>
          <a:prstGeom prst="roundRect">
            <a:avLst>
              <a:gd name="adj" fmla="val 8929"/>
            </a:avLst>
          </a:prstGeom>
          <a:solidFill>
            <a:srgbClr val="E0863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3044952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1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938528" y="299008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Prod-critical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938528" y="3300984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Directly supports production or revenue; major business impact.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967728" y="3118104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Customer-facing apps, primary APIs, build/deploy pipeline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66928" y="3904488"/>
            <a:ext cx="11055096" cy="914400"/>
          </a:xfrm>
          <a:prstGeom prst="roundRect">
            <a:avLst>
              <a:gd name="adj" fmla="val 600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68096" y="4105656"/>
            <a:ext cx="960120" cy="512064"/>
          </a:xfrm>
          <a:prstGeom prst="roundRect">
            <a:avLst>
              <a:gd name="adj" fmla="val 8929"/>
            </a:avLst>
          </a:prstGeom>
          <a:solidFill>
            <a:srgbClr val="5B8BB0"/>
          </a:solidFill>
          <a:ln/>
        </p:spPr>
      </p:sp>
      <p:sp>
        <p:nvSpPr>
          <p:cNvPr id="18" name="Text 16"/>
          <p:cNvSpPr/>
          <p:nvPr/>
        </p:nvSpPr>
        <p:spPr>
          <a:xfrm>
            <a:off x="768096" y="4105656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2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938528" y="405079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938528" y="43616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production systems with moderate impact.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967728" y="417880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business apps, supporting services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66928" y="4965192"/>
            <a:ext cx="11055096" cy="914400"/>
          </a:xfrm>
          <a:prstGeom prst="roundRect">
            <a:avLst>
              <a:gd name="adj" fmla="val 600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68096" y="5166360"/>
            <a:ext cx="960120" cy="512064"/>
          </a:xfrm>
          <a:prstGeom prst="roundRect">
            <a:avLst>
              <a:gd name="adj" fmla="val 8929"/>
            </a:avLst>
          </a:prstGeom>
          <a:solidFill>
            <a:srgbClr val="6B7785"/>
          </a:solidFill>
          <a:ln/>
        </p:spPr>
      </p:sp>
      <p:sp>
        <p:nvSpPr>
          <p:cNvPr id="24" name="Text 22"/>
          <p:cNvSpPr/>
          <p:nvPr/>
        </p:nvSpPr>
        <p:spPr>
          <a:xfrm>
            <a:off x="768096" y="5166360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3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938528" y="511149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Non-prod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938528" y="54223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Development, test, or isolated systems; limited blast radius.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967728" y="523951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Dev/test environments, sandboxes, lab hosts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 4–5 — Route and remediate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go to the team that owns the fix. Security consults and verifies; it does not own the remediation.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66928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BY FINDING TYPE</a:t>
            </a:r>
            <a:endParaRPr lang="en-US" sz="11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2084832"/>
          <a:ext cx="54864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Finding type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Accountable owner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Application / code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Owning engineering team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Infrastructure / 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 / IT operations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configuration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Cloud / platform team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Third-party / vendor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A1A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Vendor manager + Security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510528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RESOLUTION PATHS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6510528" y="2084832"/>
            <a:ext cx="5678424" cy="896112"/>
          </a:xfrm>
          <a:prstGeom prst="roundRect">
            <a:avLst>
              <a:gd name="adj" fmla="val 6122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39128" y="220370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739128" y="2496312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Patch, upgrade, or reconfigure to eliminate the vulnerability. Preferred.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10528" y="3108960"/>
            <a:ext cx="5678424" cy="896112"/>
          </a:xfrm>
          <a:prstGeom prst="roundRect">
            <a:avLst>
              <a:gd name="adj" fmla="val 6122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39128" y="32278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Mitigate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739128" y="35204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Compensating control — WAF rule, network restriction, feature disablement — while a permanent fix is scheduled.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510528" y="4133088"/>
            <a:ext cx="5678424" cy="896112"/>
          </a:xfrm>
          <a:prstGeom prst="roundRect">
            <a:avLst>
              <a:gd name="adj" fmla="val 6122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739128" y="4251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739128" y="454456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Formal, time-bound exception with residual-risk assessment and an expiry date.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66928" y="5440680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A6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before close: the fix is re-tested, and the finding is closed with evidence.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110550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 and report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11055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small, defensible set of metrics — computed on the Dashboard tab of the Prioritization Model.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66928" y="1828800"/>
            <a:ext cx="2697480" cy="1783080"/>
          </a:xfrm>
          <a:prstGeom prst="roundRect">
            <a:avLst>
              <a:gd name="adj" fmla="val 3077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66544"/>
            <a:ext cx="274320" cy="274320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4505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MTTR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79806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time to remediate,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priority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38144" y="1828800"/>
            <a:ext cx="2697480" cy="1783080"/>
          </a:xfrm>
          <a:prstGeom prst="roundRect">
            <a:avLst>
              <a:gd name="adj" fmla="val 3077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94176" y="2066544"/>
            <a:ext cx="274320" cy="274320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10" name="Text 8"/>
          <p:cNvSpPr/>
          <p:nvPr/>
        </p:nvSpPr>
        <p:spPr>
          <a:xfrm>
            <a:off x="3694176" y="24505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attainment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94176" y="279806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 closed within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SLA, by priority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09360" y="1828800"/>
            <a:ext cx="2697480" cy="1783080"/>
          </a:xfrm>
          <a:prstGeom prst="roundRect">
            <a:avLst>
              <a:gd name="adj" fmla="val 3077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65392" y="2066544"/>
            <a:ext cx="274320" cy="274320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14" name="Text 12"/>
          <p:cNvSpPr/>
          <p:nvPr/>
        </p:nvSpPr>
        <p:spPr>
          <a:xfrm>
            <a:off x="6565392" y="24505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Backlog &amp; aging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565392" y="279806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findings and how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they have waited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180576" y="1828800"/>
            <a:ext cx="2697480" cy="1783080"/>
          </a:xfrm>
          <a:prstGeom prst="roundRect">
            <a:avLst>
              <a:gd name="adj" fmla="val 3077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436608" y="2066544"/>
            <a:ext cx="274320" cy="274320"/>
          </a:xfrm>
          <a:prstGeom prst="ellipse">
            <a:avLst/>
          </a:prstGeom>
          <a:solidFill>
            <a:srgbClr val="C9A24B"/>
          </a:solidFill>
          <a:ln/>
        </p:spPr>
      </p:sp>
      <p:sp>
        <p:nvSpPr>
          <p:cNvPr id="18" name="Text 16"/>
          <p:cNvSpPr/>
          <p:nvPr/>
        </p:nvSpPr>
        <p:spPr>
          <a:xfrm>
            <a:off x="9436608" y="2450592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KEV exposure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436608" y="279806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Known-exploited findings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in the estate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66928" y="3886200"/>
            <a:ext cx="11055096" cy="1371600"/>
          </a:xfrm>
          <a:prstGeom prst="roundRect">
            <a:avLst>
              <a:gd name="adj" fmla="val 4000"/>
            </a:avLst>
          </a:prstGeom>
          <a:solidFill>
            <a:srgbClr val="F4F4F3"/>
          </a:solidFill>
          <a:ln w="9525">
            <a:solidFill>
              <a:srgbClr val="DEDED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86968" y="40690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cadence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86968" y="4407408"/>
            <a:ext cx="104150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metrics reviewed [weekly] by the security team.</a:t>
            </a:r>
            <a:endParaRPr lang="en-US" sz="12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1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one-page executive summary delivered [monthly] to leadership — answering "are we exposed, and is it improving?"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66928" y="6382512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68580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IT 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1024128"/>
            <a:ext cx="10058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90-day rollout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66928" y="2057400"/>
            <a:ext cx="3611880" cy="2240280"/>
          </a:xfrm>
          <a:prstGeom prst="roundRect">
            <a:avLst>
              <a:gd name="adj" fmla="val 2449"/>
            </a:avLst>
          </a:prstGeom>
          <a:solidFill>
            <a:srgbClr val="1C1C1F"/>
          </a:solidFill>
          <a:ln w="9525">
            <a:solidFill>
              <a:srgbClr val="33333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41248" y="2286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1–30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" y="2633472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Ratify the policy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41248" y="3090672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 the policy and standard. Confirm asset tiers. Agree SLA thresholds with leadership.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25112" y="2057400"/>
            <a:ext cx="3611880" cy="2240280"/>
          </a:xfrm>
          <a:prstGeom prst="roundRect">
            <a:avLst>
              <a:gd name="adj" fmla="val 2449"/>
            </a:avLst>
          </a:prstGeom>
          <a:solidFill>
            <a:srgbClr val="1C1C1F"/>
          </a:solidFill>
          <a:ln w="9525">
            <a:solidFill>
              <a:srgbClr val="33333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9432" y="2286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31–60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99432" y="2633472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Wire the model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99432" y="3090672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the Prioritization Model against live findings. Run triage to the runbook. Route to real owners.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83296" y="2057400"/>
            <a:ext cx="3611880" cy="2240280"/>
          </a:xfrm>
          <a:prstGeom prst="roundRect">
            <a:avLst>
              <a:gd name="adj" fmla="val 2449"/>
            </a:avLst>
          </a:prstGeom>
          <a:solidFill>
            <a:srgbClr val="1C1C1F"/>
          </a:solidFill>
          <a:ln w="9525">
            <a:solidFill>
              <a:srgbClr val="33333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57616" y="2286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61–90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357616" y="2633472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F0E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it works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357616" y="3090672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on the Dashboard tab. Deliver the first executive one-pager. Tune thresholds on evidence.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66928" y="4709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B7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present this: replace every bracketed field, map the RACI roles to real titles, confirm your tiers, and ratify the SLAs.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66928" y="523036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8A6A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Nick Strupp, CISSP — 15+ years in security; scaled an AppSec/VM program from 12 to 60 people across 5,000+ applications; US Patent 11,106,801 in vulnerability-triage orchestration.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66928" y="608076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FlintScope · VM Program Kit v1.2 (2026-10)  ·  free to use and adapt inside your organization (CC BY-NC 4.0)  ·  flintscope.com/license.html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FlintScope,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Vulnerability Management Program — Overview</dc:title>
  <dc:subject>PptxGenJS Presentation</dc:subject>
  <dc:creator>FlintScope, LLC</dc:creator>
  <cp:lastModifiedBy>FlintScope, LLC</cp:lastModifiedBy>
  <cp:revision>1</cp:revision>
  <dcterms:created xsi:type="dcterms:W3CDTF">2026-10-01T15:05:27Z</dcterms:created>
  <dcterms:modified xsi:type="dcterms:W3CDTF">2026-10-01T15:05:27Z</dcterms:modified>
</cp:coreProperties>
</file>